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2" r:id="rId2"/>
    <p:sldId id="257" r:id="rId3"/>
    <p:sldId id="279" r:id="rId4"/>
    <p:sldId id="280" r:id="rId5"/>
    <p:sldId id="281" r:id="rId6"/>
    <p:sldId id="282" r:id="rId7"/>
    <p:sldId id="261" r:id="rId8"/>
    <p:sldId id="283" r:id="rId9"/>
    <p:sldId id="284" r:id="rId10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25" autoAdjust="0"/>
  </p:normalViewPr>
  <p:slideViewPr>
    <p:cSldViewPr snapToGrid="0">
      <p:cViewPr varScale="1">
        <p:scale>
          <a:sx n="130" d="100"/>
          <a:sy n="130" d="100"/>
        </p:scale>
        <p:origin x="150" y="20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BCE0C-CD74-4A59-802C-6D2F8C15331A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8501B-77B5-4365-9881-C6E19A3C1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FDEA8-CBB8-46CC-9562-028963DBC55A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BD8E7-1312-41F3-99C4-6DA5AF891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48245"/>
            <a:ext cx="10515600" cy="224028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54659"/>
            <a:ext cx="10515600" cy="1143000"/>
          </a:xfrm>
        </p:spPr>
        <p:txBody>
          <a:bodyPr>
            <a:normAutofit/>
          </a:bodyPr>
          <a:lstStyle>
            <a:lvl1pPr marL="0" indent="0" algn="ctr"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813" y="1683327"/>
            <a:ext cx="3125787" cy="2877260"/>
          </a:xfrm>
        </p:spPr>
        <p:txBody>
          <a:bodyPr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0"/>
            <a:ext cx="8101584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57200"/>
            <a:ext cx="19431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457200"/>
            <a:ext cx="7048500" cy="5719762"/>
          </a:xfrm>
        </p:spPr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084483"/>
            <a:ext cx="11125200" cy="9144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63745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483427"/>
            <a:ext cx="10515600" cy="27432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35025" y="5257800"/>
            <a:ext cx="105156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cap="all" spc="50" baseline="0">
                <a:solidFill>
                  <a:schemeClr val="bg1"/>
                </a:solidFill>
              </a:defRPr>
            </a:lvl1pPr>
            <a:lvl2pPr marL="365760" indent="0" algn="ctr">
              <a:buNone/>
              <a:defRPr sz="2000" cap="all" spc="50" baseline="0">
                <a:solidFill>
                  <a:schemeClr val="bg1"/>
                </a:solidFill>
              </a:defRPr>
            </a:lvl2pPr>
            <a:lvl3pPr algn="ctr">
              <a:defRPr sz="2000" cap="all" spc="50" baseline="0">
                <a:solidFill>
                  <a:schemeClr val="bg1"/>
                </a:solidFill>
              </a:defRPr>
            </a:lvl3pPr>
            <a:lvl4pPr algn="ctr">
              <a:defRPr sz="2000" cap="all" spc="50" baseline="0">
                <a:solidFill>
                  <a:schemeClr val="bg1"/>
                </a:solidFill>
              </a:defRPr>
            </a:lvl4pPr>
            <a:lvl5pPr algn="ctr">
              <a:defRPr sz="2000" cap="all" spc="5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4495800" cy="44622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714500"/>
            <a:ext cx="4495800" cy="44622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7048" y="1733162"/>
            <a:ext cx="4498848" cy="6858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7048" y="2481943"/>
            <a:ext cx="4498848" cy="3690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733162"/>
            <a:ext cx="4498848" cy="6858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81943"/>
            <a:ext cx="4498848" cy="3690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1812" y="1672934"/>
            <a:ext cx="3506788" cy="288036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714500"/>
            <a:ext cx="91440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583680"/>
            <a:ext cx="1219200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3999" y="6601556"/>
            <a:ext cx="649138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87908" y="6601556"/>
            <a:ext cx="153406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37CC0096-1860-4642-9CD2-0079EA5E7CD1}" type="datetimeFigureOut">
              <a:rPr lang="en-US" smtClean="0"/>
              <a:pPr/>
              <a:t>6/5/2023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4499" y="6601556"/>
            <a:ext cx="7735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Relationship Id="rId4" Type="http://schemas.openxmlformats.org/officeDocument/2006/relationships/hyperlink" Target="Photo%20by%20Mikhail%20Nilov:%20https:/www.pexels.com/photo/a-blind-man-wearing-headset-while-using-braille-6981103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freedomscientific.com/Downloads/JAWS" TargetMode="Externa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vaccess.org/download/" TargetMode="Externa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mjm@sc.ed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05523"/>
            <a:ext cx="11125200" cy="914400"/>
          </a:xfrm>
        </p:spPr>
        <p:txBody>
          <a:bodyPr/>
          <a:lstStyle/>
          <a:p>
            <a:r>
              <a:rPr lang="en-US" dirty="0"/>
              <a:t>Screen reader Program comparison</a:t>
            </a:r>
          </a:p>
        </p:txBody>
      </p:sp>
      <p:pic>
        <p:nvPicPr>
          <p:cNvPr id="4" name="Picture 3" descr="JAWS screen reader software logo">
            <a:extLst>
              <a:ext uri="{FF2B5EF4-FFF2-40B4-BE49-F238E27FC236}">
                <a16:creationId xmlns:a16="http://schemas.microsoft.com/office/drawing/2014/main" id="{31CA216F-D9E3-C808-2181-51648F254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932" y="1043560"/>
            <a:ext cx="4996439" cy="3264340"/>
          </a:xfrm>
          <a:prstGeom prst="rect">
            <a:avLst/>
          </a:prstGeom>
        </p:spPr>
      </p:pic>
      <p:pic>
        <p:nvPicPr>
          <p:cNvPr id="16" name="Picture Placeholder 15" descr="NVDA screen reader software logo">
            <a:extLst>
              <a:ext uri="{FF2B5EF4-FFF2-40B4-BE49-F238E27FC236}">
                <a16:creationId xmlns:a16="http://schemas.microsoft.com/office/drawing/2014/main" id="{5677A987-6BA8-5E2D-E0AC-0A5D345DE3FC}"/>
              </a:ext>
            </a:extLst>
          </p:cNvPr>
          <p:cNvPicPr>
            <a:picLocks noGrp="1" noChangeAspect="1"/>
          </p:cNvPicPr>
          <p:nvPr>
            <p:ph type="pic"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1" r="7611"/>
          <a:stretch>
            <a:fillRect/>
          </a:stretch>
        </p:blipFill>
        <p:spPr>
          <a:xfrm>
            <a:off x="7711461" y="1166162"/>
            <a:ext cx="2559575" cy="3019135"/>
          </a:xfrm>
        </p:spPr>
      </p:pic>
    </p:spTree>
    <p:extLst>
      <p:ext uri="{BB962C8B-B14F-4D97-AF65-F5344CB8AC3E}">
        <p14:creationId xmlns:p14="http://schemas.microsoft.com/office/powerpoint/2010/main" val="303468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screen readers?</a:t>
            </a:r>
          </a:p>
          <a:p>
            <a:r>
              <a:rPr lang="en-US" dirty="0"/>
              <a:t>Introduction to JAWS and NVDA</a:t>
            </a:r>
          </a:p>
          <a:p>
            <a:r>
              <a:rPr lang="en-US" dirty="0"/>
              <a:t>Software comparison</a:t>
            </a:r>
          </a:p>
          <a:p>
            <a:r>
              <a:rPr lang="en-US" dirty="0"/>
              <a:t>Impressions of each program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697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Screen Readers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Screen readers are an assistive technology that allow people with low vision or other impairments to use a computer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Göransson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2019). </a:t>
            </a:r>
            <a:r>
              <a:rPr lang="en-US" dirty="0"/>
              <a:t>Screen readers read all text on the screen and convert elements on a screen, including images, buttons, and navigation items into speech or braille.</a:t>
            </a:r>
          </a:p>
        </p:txBody>
      </p:sp>
      <p:pic>
        <p:nvPicPr>
          <p:cNvPr id="10" name="Content Placeholder 9" descr="A man with low vision sitting at a desk using a screen reader and reading a braille book.">
            <a:extLst>
              <a:ext uri="{FF2B5EF4-FFF2-40B4-BE49-F238E27FC236}">
                <a16:creationId xmlns:a16="http://schemas.microsoft.com/office/drawing/2014/main" id="{2929B36C-F80A-F03F-A106-F545F1B92E7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32" y="2520873"/>
            <a:ext cx="4495800" cy="2997200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85E890D-C399-29DA-50A3-9B3662D122E3}"/>
              </a:ext>
            </a:extLst>
          </p:cNvPr>
          <p:cNvSpPr txBox="1"/>
          <p:nvPr/>
        </p:nvSpPr>
        <p:spPr>
          <a:xfrm>
            <a:off x="9793561" y="5542602"/>
            <a:ext cx="17488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0" i="1" cap="small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Photo by </a:t>
            </a:r>
            <a:r>
              <a:rPr lang="en-US" sz="1200" b="0" i="1" u="sng" cap="small" dirty="0" err="1"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Mikail</a:t>
            </a:r>
            <a:r>
              <a:rPr lang="en-US" sz="1200" b="0" i="1" u="sng" cap="small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 </a:t>
            </a:r>
            <a:r>
              <a:rPr lang="en-US" sz="1200" b="0" i="1" u="sng" cap="small" dirty="0" err="1"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Nilov</a:t>
            </a:r>
            <a:endParaRPr lang="en-US" sz="1200" b="1" cap="small" dirty="0">
              <a:solidFill>
                <a:srgbClr val="595959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910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</p:spPr>
        <p:txBody>
          <a:bodyPr anchor="b">
            <a:normAutofit/>
          </a:bodyPr>
          <a:lstStyle/>
          <a:p>
            <a:r>
              <a:rPr lang="en-US" dirty="0"/>
              <a:t>Introduction to JAWS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5868040" cy="4462272"/>
          </a:xfrm>
        </p:spPr>
        <p:txBody>
          <a:bodyPr>
            <a:normAutofit/>
          </a:bodyPr>
          <a:lstStyle/>
          <a:p>
            <a:r>
              <a:rPr lang="en-US" dirty="0"/>
              <a:t>JAWS is short for Job Access With Speech</a:t>
            </a:r>
          </a:p>
          <a:p>
            <a:r>
              <a:rPr lang="en-US" dirty="0"/>
              <a:t>Created by Freedom Scientific, which is based in the United States</a:t>
            </a:r>
          </a:p>
          <a:p>
            <a:r>
              <a:rPr lang="en-US" dirty="0"/>
              <a:t>Initially released in 1995</a:t>
            </a:r>
          </a:p>
          <a:p>
            <a:r>
              <a:rPr lang="en-US" dirty="0"/>
              <a:t>Can be downloaded from </a:t>
            </a:r>
            <a:r>
              <a:rPr lang="en-US" dirty="0">
                <a:hlinkClick r:id="rId3"/>
              </a:rPr>
              <a:t>Freedom Scientific website</a:t>
            </a:r>
            <a:endParaRPr lang="en-US" dirty="0"/>
          </a:p>
          <a:p>
            <a:r>
              <a:rPr lang="en-US" dirty="0"/>
              <a:t>Advanced customization by users can be programmed with the proprietary JAWS Scripting Language</a:t>
            </a:r>
          </a:p>
          <a:p>
            <a:endParaRPr lang="en-US" dirty="0"/>
          </a:p>
        </p:txBody>
      </p:sp>
      <p:pic>
        <p:nvPicPr>
          <p:cNvPr id="10" name="Content Placeholder 9" descr="JAWS screen reader software logo">
            <a:extLst>
              <a:ext uri="{FF2B5EF4-FFF2-40B4-BE49-F238E27FC236}">
                <a16:creationId xmlns:a16="http://schemas.microsoft.com/office/drawing/2014/main" id="{2929B36C-F80A-F03F-A106-F545F1B92E7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370611" y="3347884"/>
            <a:ext cx="4672831" cy="3052916"/>
          </a:xfr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139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</p:spPr>
        <p:txBody>
          <a:bodyPr anchor="b">
            <a:normAutofit/>
          </a:bodyPr>
          <a:lstStyle/>
          <a:p>
            <a:r>
              <a:rPr lang="en-US" dirty="0"/>
              <a:t>Introduction to NVDA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5868040" cy="4462272"/>
          </a:xfrm>
        </p:spPr>
        <p:txBody>
          <a:bodyPr>
            <a:normAutofit/>
          </a:bodyPr>
          <a:lstStyle/>
          <a:p>
            <a:r>
              <a:rPr lang="en-US" dirty="0"/>
              <a:t>NVDA is short for </a:t>
            </a:r>
            <a:r>
              <a:rPr lang="en-US" dirty="0" err="1"/>
              <a:t>NonVisual</a:t>
            </a:r>
            <a:r>
              <a:rPr lang="en-US" dirty="0"/>
              <a:t> Desktop Access</a:t>
            </a:r>
          </a:p>
          <a:p>
            <a:r>
              <a:rPr lang="en-US" dirty="0"/>
              <a:t>Created by NV Access, which is based in Australia</a:t>
            </a:r>
          </a:p>
          <a:p>
            <a:r>
              <a:rPr lang="en-US" dirty="0"/>
              <a:t>Initially released in 2006</a:t>
            </a:r>
          </a:p>
          <a:p>
            <a:r>
              <a:rPr lang="en-US" dirty="0"/>
              <a:t>Can be downloaded from </a:t>
            </a:r>
            <a:r>
              <a:rPr lang="en-US" dirty="0">
                <a:hlinkClick r:id="rId3"/>
              </a:rPr>
              <a:t>NV Access website</a:t>
            </a:r>
            <a:endParaRPr lang="en-US" dirty="0"/>
          </a:p>
          <a:p>
            <a:r>
              <a:rPr lang="en-US" dirty="0"/>
              <a:t>Programmed in Python, a widely available, open-source language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Content Placeholder 6" descr="NVDA screen reader software logo">
            <a:extLst>
              <a:ext uri="{FF2B5EF4-FFF2-40B4-BE49-F238E27FC236}">
                <a16:creationId xmlns:a16="http://schemas.microsoft.com/office/drawing/2014/main" id="{35A71E25-4D2D-3338-3F41-DC81F3FB3C1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913" y="3004457"/>
            <a:ext cx="3172315" cy="3172315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8322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comparison</a:t>
            </a:r>
          </a:p>
        </p:txBody>
      </p:sp>
      <p:graphicFrame>
        <p:nvGraphicFramePr>
          <p:cNvPr id="5" name="Content Placeholder 4" descr="Comparison of JAWS and NVDA software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96368077"/>
              </p:ext>
            </p:extLst>
          </p:nvPr>
        </p:nvGraphicFramePr>
        <p:xfrm>
          <a:off x="1523998" y="1714499"/>
          <a:ext cx="9749123" cy="33045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33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0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090">
                  <a:extLst>
                    <a:ext uri="{9D8B030D-6E8A-4147-A177-3AD203B41FA5}">
                      <a16:colId xmlns:a16="http://schemas.microsoft.com/office/drawing/2014/main" val="451899205"/>
                    </a:ext>
                  </a:extLst>
                </a:gridCol>
                <a:gridCol w="1629697">
                  <a:extLst>
                    <a:ext uri="{9D8B030D-6E8A-4147-A177-3AD203B41FA5}">
                      <a16:colId xmlns:a16="http://schemas.microsoft.com/office/drawing/2014/main" val="1260806918"/>
                    </a:ext>
                  </a:extLst>
                </a:gridCol>
                <a:gridCol w="3515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0152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Software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Compatibility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Price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License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Support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152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JAWS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All versions of Windows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$95 - $1495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Proprietary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Large user community, extensive documentation, and official support from Freedom Scientific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152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NVDA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All versions of Windows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Free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Open Source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Large user community, extensive documentation, and programmers who contribute code to the project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24250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Impressions Of Each Program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E38546-CB7D-7C2D-39C5-057B293B7B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24000" y="1714500"/>
            <a:ext cx="9144000" cy="4462272"/>
          </a:xfrm>
        </p:spPr>
        <p:txBody>
          <a:bodyPr/>
          <a:lstStyle/>
          <a:p>
            <a:r>
              <a:rPr lang="en-US" dirty="0"/>
              <a:t>Both programs integrate extremely well with Windows, including browsers, Office programs and all operating system features.</a:t>
            </a:r>
          </a:p>
          <a:p>
            <a:r>
              <a:rPr lang="en-US" dirty="0"/>
              <a:t>There is a steep learning curve to learning the keyboard shortcuts and features for both programs, but based on reviewing user videos of both programs, experienced users can navigate them effectively and efficiently.</a:t>
            </a:r>
          </a:p>
          <a:p>
            <a:r>
              <a:rPr lang="en-US" dirty="0"/>
              <a:t>Neither program is compatible with MacOS, but Voiceover is software built into the MacOS operating system that could be used instead.</a:t>
            </a:r>
          </a:p>
          <a:p>
            <a:r>
              <a:rPr lang="en-US" dirty="0"/>
              <a:t>Because it is open source and written in a standard programming language, users are free to modify and contribute improvements to NVDA. The use of a proprietary scripting language by JAWS means it is more difficult to modify to suit individual user needs.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046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3387" y="1569342"/>
            <a:ext cx="11125200" cy="914400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Thank You!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E5374D-6AFB-EA52-EA32-20D2A0E385A3}"/>
              </a:ext>
            </a:extLst>
          </p:cNvPr>
          <p:cNvSpPr txBox="1"/>
          <p:nvPr/>
        </p:nvSpPr>
        <p:spPr>
          <a:xfrm>
            <a:off x="3268178" y="2750344"/>
            <a:ext cx="5655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Any questions? </a:t>
            </a:r>
            <a:r>
              <a:rPr lang="en-US" sz="2400"/>
              <a:t>Please </a:t>
            </a:r>
            <a:r>
              <a:rPr lang="en-US" sz="2400" dirty="0">
                <a:hlinkClick r:id="rId2"/>
              </a:rPr>
              <a:t>email Matt McGrievy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1914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E38546-CB7D-7C2D-39C5-057B293B7B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24000" y="1714500"/>
            <a:ext cx="9144000" cy="4462272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Göransson</a:t>
            </a:r>
            <a:r>
              <a:rPr lang="en-US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D. (2019). </a:t>
            </a:r>
            <a:r>
              <a:rPr lang="en-US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Axess</a:t>
            </a:r>
            <a:r>
              <a:rPr lang="en-US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Lab | What is a screen reader?</a:t>
            </a:r>
            <a:r>
              <a:rPr lang="en-US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https://axesslab.com/what-is-a-screen-reader/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JAWS® – Freedom Scientific</a:t>
            </a:r>
            <a:r>
              <a:rPr lang="en-US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(n.d.). Retrieved May 28, 2023, from https://www.freedomscientific.com/products/software/jaws/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NV Access | About NVDA</a:t>
            </a:r>
            <a:r>
              <a:rPr lang="en-US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(n.d.). Retrieved May 28, 2023, from https://www.nvaccess.org/about-nvda/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0238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Health Fitness 16x9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lth and fitness presentation (widescreen).potx" id="{ABFD658B-2256-413B-9244-0F977A0B2D12}" vid="{E4CB021D-C859-4C82-BDBB-2F2FACCF0D80}"/>
    </a:ext>
  </a:extLst>
</a:theme>
</file>

<file path=ppt/theme/theme2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Health and fitness presentation (widescreen)</Template>
  <TotalTime>1310</TotalTime>
  <Words>448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Health Fitness 16x9</vt:lpstr>
      <vt:lpstr>Screen reader Program comparison</vt:lpstr>
      <vt:lpstr>Overview of presentation</vt:lpstr>
      <vt:lpstr>What Are Screen Readers</vt:lpstr>
      <vt:lpstr>Introduction to JAWS</vt:lpstr>
      <vt:lpstr>Introduction to NVDA</vt:lpstr>
      <vt:lpstr>Software comparison</vt:lpstr>
      <vt:lpstr>Impressions Of Each Program</vt:lpstr>
      <vt:lpstr>Thank You!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With Pictures layout</dc:title>
  <dc:creator>McGrievy, Matt</dc:creator>
  <cp:lastModifiedBy>McGrievy, Matt</cp:lastModifiedBy>
  <cp:revision>14</cp:revision>
  <dcterms:created xsi:type="dcterms:W3CDTF">2023-05-23T00:27:58Z</dcterms:created>
  <dcterms:modified xsi:type="dcterms:W3CDTF">2023-06-05T13:41:33Z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ArticulateGUID">
    <vt:lpwstr>54FB03C5-08B5-4D85-B1E1-D39935FBC25D</vt:lpwstr>
  </property>
  <property fmtid="{D5CDD505-2E9C-101B-9397-08002B2CF9AE}" pid="4" name="ArticulatePath">
    <vt:lpwstr>accessible_theme</vt:lpwstr>
  </property>
</Properties>
</file>